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450" r:id="rId2"/>
    <p:sldId id="747" r:id="rId3"/>
    <p:sldId id="754" r:id="rId4"/>
    <p:sldId id="755" r:id="rId5"/>
    <p:sldId id="756" r:id="rId6"/>
    <p:sldId id="757" r:id="rId7"/>
    <p:sldId id="758" r:id="rId8"/>
    <p:sldId id="759" r:id="rId9"/>
    <p:sldId id="760" r:id="rId10"/>
    <p:sldId id="761" r:id="rId11"/>
    <p:sldId id="762" r:id="rId12"/>
    <p:sldId id="763" r:id="rId13"/>
    <p:sldId id="764" r:id="rId14"/>
    <p:sldId id="765" r:id="rId15"/>
    <p:sldId id="766" r:id="rId16"/>
    <p:sldId id="767" r:id="rId17"/>
    <p:sldId id="768" r:id="rId18"/>
    <p:sldId id="769" r:id="rId19"/>
    <p:sldId id="770" r:id="rId20"/>
    <p:sldId id="771" r:id="rId21"/>
    <p:sldId id="772" r:id="rId22"/>
    <p:sldId id="773" r:id="rId23"/>
    <p:sldId id="774" r:id="rId24"/>
    <p:sldId id="775" r:id="rId25"/>
    <p:sldId id="776" r:id="rId26"/>
    <p:sldId id="777" r:id="rId27"/>
    <p:sldId id="778" r:id="rId28"/>
    <p:sldId id="779" r:id="rId29"/>
    <p:sldId id="780" r:id="rId30"/>
    <p:sldId id="781" r:id="rId31"/>
    <p:sldId id="782" r:id="rId32"/>
    <p:sldId id="783" r:id="rId33"/>
    <p:sldId id="748" r:id="rId34"/>
    <p:sldId id="749" r:id="rId35"/>
    <p:sldId id="750" r:id="rId36"/>
    <p:sldId id="751" r:id="rId37"/>
    <p:sldId id="752" r:id="rId38"/>
    <p:sldId id="753" r:id="rId39"/>
    <p:sldId id="784" r:id="rId40"/>
    <p:sldId id="785" r:id="rId41"/>
    <p:sldId id="786" r:id="rId42"/>
    <p:sldId id="787" r:id="rId43"/>
    <p:sldId id="788" r:id="rId44"/>
    <p:sldId id="789" r:id="rId45"/>
    <p:sldId id="790" r:id="rId46"/>
    <p:sldId id="791" r:id="rId47"/>
    <p:sldId id="792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2277" autoAdjust="0"/>
  </p:normalViewPr>
  <p:slideViewPr>
    <p:cSldViewPr snapToGrid="0" snapToObjects="1">
      <p:cViewPr varScale="1">
        <p:scale>
          <a:sx n="120" d="100"/>
          <a:sy n="120" d="100"/>
        </p:scale>
        <p:origin x="260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11/11/21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11/11/21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Morning everyone</a:t>
            </a:r>
          </a:p>
          <a:p>
            <a:endParaRPr lang="en-US" dirty="0"/>
          </a:p>
          <a:p>
            <a:r>
              <a:rPr lang="en-US" dirty="0"/>
              <a:t>Today we are looking into control flow in C++.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00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11/11/21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11/11/21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11/11/21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11/11/21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sung-wei-huang/cs1410-40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32" y="569799"/>
            <a:ext cx="7980533" cy="2221397"/>
          </a:xfrm>
        </p:spPr>
        <p:txBody>
          <a:bodyPr/>
          <a:lstStyle/>
          <a:p>
            <a:r>
              <a:rPr lang="en-US" sz="4800" dirty="0"/>
              <a:t>Lecture 9: Pointer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F20315-DE39-3449-AB66-64DCADCD28A4}"/>
              </a:ext>
            </a:extLst>
          </p:cNvPr>
          <p:cNvSpPr txBox="1"/>
          <p:nvPr/>
        </p:nvSpPr>
        <p:spPr>
          <a:xfrm>
            <a:off x="581732" y="2209701"/>
            <a:ext cx="783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 page: </a:t>
            </a:r>
            <a:r>
              <a:rPr lang="en-US" sz="2400" dirty="0">
                <a:hlinkClick r:id="rId4"/>
              </a:rPr>
              <a:t>https://github.com/tsung-wei-huang/cs1410-40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605F0-5543-7546-A6DA-1F66A0074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E659E9-DC0D-634C-9226-C7F75218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Call By Value</a:t>
            </a:r>
          </a:p>
        </p:txBody>
      </p:sp>
      <p:pic>
        <p:nvPicPr>
          <p:cNvPr id="5" name="Picture 1" descr="cpphtp7LOV_07slides_Page_16.png">
            <a:extLst>
              <a:ext uri="{FF2B5EF4-FFF2-40B4-BE49-F238E27FC236}">
                <a16:creationId xmlns:a16="http://schemas.microsoft.com/office/drawing/2014/main" id="{C5428C8D-7B23-7146-A25B-64C66989B2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9447"/>
          <a:stretch>
            <a:fillRect/>
          </a:stretch>
        </p:blipFill>
        <p:spPr bwMode="auto">
          <a:xfrm>
            <a:off x="647802" y="1238163"/>
            <a:ext cx="7848395" cy="439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cpphtp7LOV_07slides_Page_17.png">
            <a:extLst>
              <a:ext uri="{FF2B5EF4-FFF2-40B4-BE49-F238E27FC236}">
                <a16:creationId xmlns:a16="http://schemas.microsoft.com/office/drawing/2014/main" id="{88093A65-989B-E84D-A399-6E340164B1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0" r="19684" b="79738"/>
          <a:stretch>
            <a:fillRect/>
          </a:stretch>
        </p:blipFill>
        <p:spPr bwMode="auto">
          <a:xfrm>
            <a:off x="1331640" y="5713690"/>
            <a:ext cx="6659632" cy="66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325204-850E-7240-965F-51A30DCBE107}"/>
              </a:ext>
            </a:extLst>
          </p:cNvPr>
          <p:cNvSpPr/>
          <p:nvPr/>
        </p:nvSpPr>
        <p:spPr>
          <a:xfrm>
            <a:off x="1588887" y="1393731"/>
            <a:ext cx="2388476" cy="197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96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359336-6345-5E4D-AA8F-ABF6ED4A6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58ABA7-BB3F-B346-841E-473C3FE9B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it with Call by Pointer?</a:t>
            </a:r>
          </a:p>
        </p:txBody>
      </p:sp>
      <p:pic>
        <p:nvPicPr>
          <p:cNvPr id="5" name="Picture 1" descr="cpphtp7LOV_07slides_Page_19.png">
            <a:extLst>
              <a:ext uri="{FF2B5EF4-FFF2-40B4-BE49-F238E27FC236}">
                <a16:creationId xmlns:a16="http://schemas.microsoft.com/office/drawing/2014/main" id="{69D723AB-C915-8042-B5A3-4BE8442D0A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30469"/>
          <a:stretch>
            <a:fillRect/>
          </a:stretch>
        </p:blipFill>
        <p:spPr bwMode="auto">
          <a:xfrm>
            <a:off x="295222" y="1264138"/>
            <a:ext cx="7675267" cy="365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cpphtp7LOV_07slides_Page_20.png">
            <a:extLst>
              <a:ext uri="{FF2B5EF4-FFF2-40B4-BE49-F238E27FC236}">
                <a16:creationId xmlns:a16="http://schemas.microsoft.com/office/drawing/2014/main" id="{E5D1A3EC-A4A9-364A-BB77-5A20CAC8FA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" r="19684" b="60291"/>
          <a:stretch>
            <a:fillRect/>
          </a:stretch>
        </p:blipFill>
        <p:spPr bwMode="auto">
          <a:xfrm>
            <a:off x="327121" y="4875023"/>
            <a:ext cx="7388101" cy="1783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91A8C6-043B-8B42-9F2C-4080E53118D9}"/>
              </a:ext>
            </a:extLst>
          </p:cNvPr>
          <p:cNvSpPr/>
          <p:nvPr/>
        </p:nvSpPr>
        <p:spPr>
          <a:xfrm>
            <a:off x="1259278" y="1414284"/>
            <a:ext cx="2388476" cy="197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92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9F79D-1ABD-B444-9C02-20E87B3C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966AA0-42B6-374A-96A8-D92F84BD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const with Pointer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DD59B-1310-6743-B41F-78B7E72E0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fr-FR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fr-FR" altLang="zh-TW" sz="2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nonconstant</a:t>
            </a:r>
            <a:r>
              <a:rPr lang="fr-FR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pointer to </a:t>
            </a:r>
            <a:r>
              <a:rPr lang="fr-FR" altLang="zh-TW" sz="2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nonconstant</a:t>
            </a:r>
            <a:r>
              <a:rPr lang="fr-FR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data </a:t>
            </a:r>
          </a:p>
          <a:p>
            <a:pPr>
              <a:lnSpc>
                <a:spcPct val="95000"/>
              </a:lnSpc>
              <a:spcBef>
                <a:spcPts val="200"/>
              </a:spcBef>
              <a:buFont typeface="Wingdings 3" panose="05040102010807070707" pitchFamily="18" charset="2"/>
              <a:buNone/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	ex: </a:t>
            </a:r>
            <a:r>
              <a:rPr lang="en-US" altLang="zh-TW" sz="2200" dirty="0">
                <a:latin typeface="Lucida Console" panose="020B0609040504020204" pitchFamily="49" charset="0"/>
              </a:rPr>
              <a:t>int *</a:t>
            </a:r>
            <a:r>
              <a:rPr lang="en-US" altLang="zh-TW" sz="2200" dirty="0" err="1">
                <a:latin typeface="Lucida Console" panose="020B0609040504020204" pitchFamily="49" charset="0"/>
              </a:rPr>
              <a:t>myPtr</a:t>
            </a:r>
            <a:r>
              <a:rPr lang="en-US" altLang="zh-TW" sz="2200" dirty="0">
                <a:latin typeface="Lucida Console" panose="020B0609040504020204" pitchFamily="49" charset="0"/>
              </a:rPr>
              <a:t> = &amp;x;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000" dirty="0"/>
              <a:t>Both the address and the data can be changed</a:t>
            </a:r>
            <a:endParaRPr lang="en-US" altLang="zh-TW" sz="2000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 nonconstant pointer to constant data (Fig. 7.10)</a:t>
            </a:r>
          </a:p>
          <a:p>
            <a:pPr>
              <a:lnSpc>
                <a:spcPct val="95000"/>
              </a:lnSpc>
              <a:spcBef>
                <a:spcPts val="200"/>
              </a:spcBef>
              <a:buFont typeface="Wingdings 3" panose="05040102010807070707" pitchFamily="18" charset="2"/>
              <a:buNone/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	ex: </a:t>
            </a:r>
            <a:r>
              <a:rPr lang="en-US" altLang="zh-TW" sz="2200" dirty="0">
                <a:latin typeface="Lucida Console" panose="020B0609040504020204" pitchFamily="49" charset="0"/>
              </a:rPr>
              <a:t>const int *</a:t>
            </a:r>
            <a:r>
              <a:rPr lang="en-US" altLang="zh-TW" sz="2200" dirty="0" err="1">
                <a:latin typeface="Lucida Console" panose="020B0609040504020204" pitchFamily="49" charset="0"/>
              </a:rPr>
              <a:t>myPtr</a:t>
            </a:r>
            <a:r>
              <a:rPr lang="en-US" altLang="zh-TW" sz="2200" dirty="0">
                <a:latin typeface="Lucida Console" panose="020B0609040504020204" pitchFamily="49" charset="0"/>
              </a:rPr>
              <a:t> = &amp;x;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000" dirty="0"/>
              <a:t>Modifiable pointer to a </a:t>
            </a:r>
            <a:r>
              <a:rPr lang="en-US" altLang="zh-TW" sz="1800" b="1" dirty="0">
                <a:latin typeface="Lucida Console" panose="020B0609040504020204" pitchFamily="49" charset="0"/>
              </a:rPr>
              <a:t>const int </a:t>
            </a:r>
            <a:r>
              <a:rPr lang="en-US" altLang="zh-TW" sz="2000" dirty="0"/>
              <a:t>(data are not m</a:t>
            </a:r>
            <a:r>
              <a:rPr lang="en-US" altLang="zh-TW" sz="1800" dirty="0"/>
              <a:t>odifiable)</a:t>
            </a:r>
            <a:endParaRPr lang="en-US" altLang="zh-TW" sz="1800" b="1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fr-FR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 constant pointer to </a:t>
            </a:r>
            <a:r>
              <a:rPr lang="fr-FR" altLang="zh-TW" sz="2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nonconstant</a:t>
            </a:r>
            <a:r>
              <a:rPr lang="fr-FR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data (Fig. 7.11)</a:t>
            </a:r>
          </a:p>
          <a:p>
            <a:pPr>
              <a:lnSpc>
                <a:spcPct val="95000"/>
              </a:lnSpc>
              <a:spcBef>
                <a:spcPts val="200"/>
              </a:spcBef>
              <a:buFont typeface="Wingdings 3" panose="05040102010807070707" pitchFamily="18" charset="2"/>
              <a:buNone/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	ex: </a:t>
            </a:r>
            <a:r>
              <a:rPr lang="en-US" altLang="zh-TW" sz="2200" dirty="0">
                <a:latin typeface="Lucida Console" panose="020B0609040504020204" pitchFamily="49" charset="0"/>
              </a:rPr>
              <a:t>int *const </a:t>
            </a:r>
            <a:r>
              <a:rPr lang="en-US" altLang="zh-TW" sz="2200" dirty="0" err="1">
                <a:latin typeface="Lucida Console" panose="020B0609040504020204" pitchFamily="49" charset="0"/>
              </a:rPr>
              <a:t>myPtr</a:t>
            </a:r>
            <a:r>
              <a:rPr lang="en-US" altLang="zh-TW" sz="2200" dirty="0">
                <a:latin typeface="Lucida Console" panose="020B0609040504020204" pitchFamily="49" charset="0"/>
              </a:rPr>
              <a:t> = &amp;x;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000" dirty="0"/>
              <a:t>Constant pointer to an </a:t>
            </a:r>
            <a:r>
              <a:rPr lang="en-US" altLang="zh-TW" sz="1800" b="1" dirty="0">
                <a:latin typeface="Lucida Console" panose="020B0609040504020204" pitchFamily="49" charset="0"/>
              </a:rPr>
              <a:t>int</a:t>
            </a:r>
            <a:r>
              <a:rPr lang="en-US" altLang="zh-TW" sz="1800" dirty="0"/>
              <a:t> </a:t>
            </a:r>
            <a:r>
              <a:rPr lang="en-US" altLang="zh-TW" sz="2000" dirty="0"/>
              <a:t>(data can be changed, but the address cannot)</a:t>
            </a:r>
            <a:endParaRPr lang="en-US" altLang="zh-TW" sz="2000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 constant pointer to constant data (Fig. 7.12)</a:t>
            </a:r>
          </a:p>
          <a:p>
            <a:pPr>
              <a:lnSpc>
                <a:spcPct val="95000"/>
              </a:lnSpc>
              <a:spcBef>
                <a:spcPts val="200"/>
              </a:spcBef>
              <a:buFont typeface="Wingdings 3" panose="05040102010807070707" pitchFamily="18" charset="2"/>
              <a:buNone/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	ex: </a:t>
            </a:r>
            <a:r>
              <a:rPr lang="en-US" altLang="zh-TW" sz="2200" dirty="0">
                <a:latin typeface="Lucida Console" panose="020B0609040504020204" pitchFamily="49" charset="0"/>
              </a:rPr>
              <a:t>const int *const </a:t>
            </a:r>
            <a:r>
              <a:rPr lang="en-US" altLang="zh-TW" sz="2200" dirty="0" err="1">
                <a:latin typeface="Lucida Console" panose="020B0609040504020204" pitchFamily="49" charset="0"/>
              </a:rPr>
              <a:t>Ptr</a:t>
            </a:r>
            <a:r>
              <a:rPr lang="en-US" altLang="zh-TW" sz="2200" dirty="0">
                <a:latin typeface="Lucida Console" panose="020B0609040504020204" pitchFamily="49" charset="0"/>
              </a:rPr>
              <a:t> = &amp;x;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000" dirty="0"/>
              <a:t>Both the address and the data are not modifiable</a:t>
            </a:r>
            <a:endParaRPr lang="en-US" altLang="zh-TW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229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19167B-E5FC-E141-8961-41B9077A7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95B4BA-82E6-204C-8003-1D89B56A5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const pointer</a:t>
            </a:r>
          </a:p>
        </p:txBody>
      </p:sp>
      <p:pic>
        <p:nvPicPr>
          <p:cNvPr id="5" name="Picture 1" descr="cpphtp7LOV_07slides_Page_29.png">
            <a:extLst>
              <a:ext uri="{FF2B5EF4-FFF2-40B4-BE49-F238E27FC236}">
                <a16:creationId xmlns:a16="http://schemas.microsoft.com/office/drawing/2014/main" id="{65BD827E-207C-D145-B783-E66A629801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32414"/>
          <a:stretch>
            <a:fillRect/>
          </a:stretch>
        </p:blipFill>
        <p:spPr bwMode="auto">
          <a:xfrm>
            <a:off x="289588" y="1316130"/>
            <a:ext cx="8450653" cy="39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05E79F-1898-D04B-B1EF-BBD96066F9DB}"/>
              </a:ext>
            </a:extLst>
          </p:cNvPr>
          <p:cNvSpPr/>
          <p:nvPr/>
        </p:nvSpPr>
        <p:spPr>
          <a:xfrm>
            <a:off x="1354971" y="1520456"/>
            <a:ext cx="2547178" cy="17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8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C0C3C0-E5D6-B34E-B778-FDD9602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5175EF-6172-6542-82B0-6D036540D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const pointer</a:t>
            </a:r>
          </a:p>
        </p:txBody>
      </p:sp>
      <p:pic>
        <p:nvPicPr>
          <p:cNvPr id="5" name="Picture 1" descr="cpphtp7LOV_07slides_Page_36.png">
            <a:extLst>
              <a:ext uri="{FF2B5EF4-FFF2-40B4-BE49-F238E27FC236}">
                <a16:creationId xmlns:a16="http://schemas.microsoft.com/office/drawing/2014/main" id="{A954C7D2-594A-FE49-8668-FD44E2C300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9" r="19684" b="29173"/>
          <a:stretch>
            <a:fillRect/>
          </a:stretch>
        </p:blipFill>
        <p:spPr bwMode="auto">
          <a:xfrm>
            <a:off x="476215" y="1573731"/>
            <a:ext cx="8191570" cy="346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321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A29B93-0740-FC4C-91E5-B91D2857A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AC6107-E42D-3E40-A8E3-C623E4D0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Expression and Arithmetic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C2242AA-3350-564F-AD81-D1E858178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Pointers are valid operands in arithmetic expressions, assignment expressions and comparison expressions.</a:t>
            </a:r>
          </a:p>
          <a:p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</a:rPr>
              <a:t>pointer arithmetic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—certain arithmetic operations may be performed on pointers:</a:t>
            </a:r>
          </a:p>
          <a:p>
            <a:pPr lvl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increment (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++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decremented (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--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an integer may be added to a pointer (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+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+=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an integer may be subtracted from a pointer (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-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-=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</a:p>
          <a:p>
            <a:pPr lvl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one pointer may be subtracted from another of the same type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7377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C6A00D-906D-0048-8701-1045EAF8F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693183-432D-2747-AC29-6EBA1156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Expression and Arithmetic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104DC-E729-6944-A955-75FADD51E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Assume that array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v[5]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has been declared and that its first element is at memory location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3000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Assume that pointer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vPtr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has been initialized to point to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v[0]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(i.e., the value of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vPtr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is </a:t>
            </a:r>
            <a:r>
              <a:rPr lang="en-US" altLang="zh-TW" sz="2400">
                <a:solidFill>
                  <a:srgbClr val="000000"/>
                </a:solidFill>
                <a:latin typeface="Lucida Console" panose="020B0609040504020204" pitchFamily="49" charset="0"/>
              </a:rPr>
              <a:t>3000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</a:rPr>
              <a:t>).</a:t>
            </a:r>
            <a:endParaRPr lang="en-US" altLang="zh-TW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" name="Picture 1" descr="cpphtp7LOV_07slides_Page_52.png">
            <a:extLst>
              <a:ext uri="{FF2B5EF4-FFF2-40B4-BE49-F238E27FC236}">
                <a16:creationId xmlns:a16="http://schemas.microsoft.com/office/drawing/2014/main" id="{76689786-F486-9542-8F0A-4A4613CDFB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4" t="9724" r="29526" b="55753"/>
          <a:stretch>
            <a:fillRect/>
          </a:stretch>
        </p:blipFill>
        <p:spPr bwMode="auto">
          <a:xfrm>
            <a:off x="179512" y="3861048"/>
            <a:ext cx="7727950" cy="258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7220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B844A-5ECA-8546-AFE3-CECCEAC6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C1351A-DA74-E14E-9240-7D618873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Expression and Arithmetic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CBA51-B730-4346-952C-3E572AB62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In conventional arithmetic, the addition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3000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+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2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yields the value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3002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Not true for pointer arithmetic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When an integer is added to, or subtracted from, a pointer, the pointer is incremented or decremented by that integer times the size of the object to which the pointer refers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The number of bytes depends on the object’s data type.</a:t>
            </a:r>
            <a:endParaRPr lang="en-US" altLang="zh-TW" sz="2200" b="1" dirty="0">
              <a:solidFill>
                <a:srgbClr val="000000"/>
              </a:solidFill>
              <a:latin typeface="Courier" pitchFamily="49" charset="0"/>
            </a:endParaRPr>
          </a:p>
          <a:p>
            <a:endParaRPr lang="zh-TW" altLang="en-US" dirty="0"/>
          </a:p>
          <a:p>
            <a:endParaRPr lang="en-US" dirty="0"/>
          </a:p>
        </p:txBody>
      </p:sp>
      <p:pic>
        <p:nvPicPr>
          <p:cNvPr id="5" name="Picture 1" descr="cpphtp7LOV_07slides_Page_53.png">
            <a:extLst>
              <a:ext uri="{FF2B5EF4-FFF2-40B4-BE49-F238E27FC236}">
                <a16:creationId xmlns:a16="http://schemas.microsoft.com/office/drawing/2014/main" id="{C55DCBF2-F17D-F241-AB9F-1F60D97708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8427" r="27557" b="55104"/>
          <a:stretch>
            <a:fillRect/>
          </a:stretch>
        </p:blipFill>
        <p:spPr bwMode="auto">
          <a:xfrm>
            <a:off x="539552" y="4288550"/>
            <a:ext cx="7207250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1268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B844A-5ECA-8546-AFE3-CECCEAC6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C1351A-DA74-E14E-9240-7D618873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Expression and Arithmetic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CBA51-B730-4346-952C-3E572AB62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 variables pointing to the same array may be subtracted from one another.</a:t>
            </a:r>
          </a:p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For example, if </a:t>
            </a:r>
            <a:r>
              <a:rPr lang="en-US" altLang="zh-TW" sz="28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vPtr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contains the address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3000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v2Ptr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contains the address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3008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, the statement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x = v2Ptr -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vPtr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would assign to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the number of array elements from </a:t>
            </a:r>
            <a:r>
              <a:rPr lang="en-US" altLang="zh-TW" sz="28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vPtr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to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v2Ptr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—in this case,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2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 arithmetic is meaningless unless performed on a pointer that points to an array.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7224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7CCD8A-726A-7E4B-8ED6-AAC0D550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743424-F93D-0E4E-A22E-20E941DB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 Operator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E90AC3-74C7-5C4E-911C-A84070271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TW" dirty="0"/>
              <a:t>The unary operator </a:t>
            </a:r>
            <a:r>
              <a:rPr lang="en-GB" altLang="zh-TW" dirty="0" err="1"/>
              <a:t>sizeof</a:t>
            </a:r>
            <a:r>
              <a:rPr lang="en-GB" altLang="zh-TW" dirty="0"/>
              <a:t> determines the size of an array (or of any other data type, variable or constant) in bytes during program compilation.</a:t>
            </a:r>
          </a:p>
          <a:p>
            <a:r>
              <a:rPr lang="en-GB" altLang="zh-TW" dirty="0"/>
              <a:t>When applied to the name of an array, the </a:t>
            </a:r>
            <a:r>
              <a:rPr lang="en-GB" altLang="zh-TW" dirty="0" err="1"/>
              <a:t>sizeof</a:t>
            </a:r>
            <a:r>
              <a:rPr lang="en-GB" altLang="zh-TW" dirty="0"/>
              <a:t> operator returns the total number of bytes in the array as a value of type </a:t>
            </a:r>
            <a:r>
              <a:rPr lang="en-GB" altLang="zh-TW" dirty="0" err="1"/>
              <a:t>size_t</a:t>
            </a:r>
            <a:r>
              <a:rPr lang="en-GB" altLang="zh-TW" dirty="0"/>
              <a:t>.</a:t>
            </a:r>
          </a:p>
          <a:p>
            <a:r>
              <a:rPr lang="en-GB" altLang="zh-TW" dirty="0"/>
              <a:t>When applied to a pointer parameter in a function that receives an array as an argument, the </a:t>
            </a:r>
            <a:r>
              <a:rPr lang="en-GB" altLang="zh-TW" dirty="0" err="1"/>
              <a:t>sizeof</a:t>
            </a:r>
            <a:r>
              <a:rPr lang="en-GB" altLang="zh-TW" dirty="0"/>
              <a:t> operator returns the size of the pointer in bytes—not the size of the array.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9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A29B93-0740-FC4C-91E5-B91D2857A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AC6107-E42D-3E40-A8E3-C623E4D0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pic>
        <p:nvPicPr>
          <p:cNvPr id="5" name="Picture 1" descr="cpphtp7LOV_07slides_Page_01.png">
            <a:extLst>
              <a:ext uri="{FF2B5EF4-FFF2-40B4-BE49-F238E27FC236}">
                <a16:creationId xmlns:a16="http://schemas.microsoft.com/office/drawing/2014/main" id="{722C7A4E-3681-3540-8DDD-28B8ACD0570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8" r="23621" b="35655"/>
          <a:stretch/>
        </p:blipFill>
        <p:spPr bwMode="auto">
          <a:xfrm>
            <a:off x="0" y="2211572"/>
            <a:ext cx="9080500" cy="2966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2409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50E797-B8C7-7C42-9A9C-42D84BCE3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EF17B9-AABA-C148-BE45-F33036A17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1" descr="cpphtp7LOV_07slides_Page_43.png">
            <a:extLst>
              <a:ext uri="{FF2B5EF4-FFF2-40B4-BE49-F238E27FC236}">
                <a16:creationId xmlns:a16="http://schemas.microsoft.com/office/drawing/2014/main" id="{4833C0EE-3496-304E-82B0-518D02A1FD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6855"/>
          <a:stretch>
            <a:fillRect/>
          </a:stretch>
        </p:blipFill>
        <p:spPr bwMode="auto">
          <a:xfrm>
            <a:off x="445719" y="1510189"/>
            <a:ext cx="8069631" cy="467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FA0181-BBE5-CD42-860F-53A4D004EDC1}"/>
              </a:ext>
            </a:extLst>
          </p:cNvPr>
          <p:cNvSpPr/>
          <p:nvPr/>
        </p:nvSpPr>
        <p:spPr>
          <a:xfrm>
            <a:off x="1354970" y="1637414"/>
            <a:ext cx="2568443" cy="218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991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0D7843-A933-6A46-9B35-721DB7A27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D98A9-A9AA-5A41-BD3A-209DE582E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 Operator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E5A45-64AB-FC4E-A2DE-08CB637D3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number of elements in an array also can be determined using the results of two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sizeof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operations.</a:t>
            </a: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Consider the following array declaration:</a:t>
            </a:r>
          </a:p>
          <a:p>
            <a:pPr lvl="2"/>
            <a:r>
              <a:rPr lang="en-US" altLang="zh-TW" sz="1900" dirty="0">
                <a:solidFill>
                  <a:srgbClr val="0000FF"/>
                </a:solidFill>
                <a:latin typeface="Lucida Console" panose="020B0609040504020204" pitchFamily="49" charset="0"/>
              </a:rPr>
              <a:t>double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realArray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[ </a:t>
            </a:r>
            <a:r>
              <a:rPr lang="en-US" altLang="zh-TW" sz="1900" dirty="0">
                <a:solidFill>
                  <a:srgbClr val="128AFF"/>
                </a:solidFill>
                <a:latin typeface="Lucida Console" panose="020B0609040504020204" pitchFamily="49" charset="0"/>
              </a:rPr>
              <a:t>22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];</a:t>
            </a: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To determine the number of elements in the array, the following expression (which is evaluated at compile time) can be used:</a:t>
            </a:r>
          </a:p>
          <a:p>
            <a:pPr lvl="2"/>
            <a:r>
              <a:rPr lang="en-US" altLang="zh-TW" sz="19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sizeof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realArray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/ </a:t>
            </a:r>
            <a:r>
              <a:rPr lang="en-US" altLang="zh-TW" sz="19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sizeof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( </a:t>
            </a: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realArray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[ </a:t>
            </a:r>
            <a:r>
              <a:rPr lang="en-US" altLang="zh-TW" sz="1900" dirty="0">
                <a:solidFill>
                  <a:srgbClr val="128AFF"/>
                </a:solidFill>
                <a:latin typeface="Lucida Console" panose="020B0609040504020204" pitchFamily="49" charset="0"/>
              </a:rPr>
              <a:t>0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] ) </a:t>
            </a: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expression determines the number of bytes in array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realArray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divides that value by the number of bytes used in memory to store the array’s first element.</a:t>
            </a:r>
          </a:p>
        </p:txBody>
      </p:sp>
    </p:spTree>
    <p:extLst>
      <p:ext uri="{BB962C8B-B14F-4D97-AF65-F5344CB8AC3E}">
        <p14:creationId xmlns:p14="http://schemas.microsoft.com/office/powerpoint/2010/main" val="3682708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3D6D3-229D-9543-8E58-06C17A029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C4CE64-FC2F-E541-9177-A1C1D40B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Bytes of Types</a:t>
            </a:r>
          </a:p>
        </p:txBody>
      </p:sp>
      <p:pic>
        <p:nvPicPr>
          <p:cNvPr id="5" name="Picture 1" descr="cpphtp7LOV_07slides_Page_45.png">
            <a:extLst>
              <a:ext uri="{FF2B5EF4-FFF2-40B4-BE49-F238E27FC236}">
                <a16:creationId xmlns:a16="http://schemas.microsoft.com/office/drawing/2014/main" id="{0A9C5340-4C06-8141-878A-1BDB1309839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18607"/>
          <a:stretch/>
        </p:blipFill>
        <p:spPr bwMode="auto">
          <a:xfrm>
            <a:off x="611560" y="1124744"/>
            <a:ext cx="7848872" cy="4829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F2C41B-7166-824C-A84A-E9B2E3868066}"/>
              </a:ext>
            </a:extLst>
          </p:cNvPr>
          <p:cNvSpPr/>
          <p:nvPr/>
        </p:nvSpPr>
        <p:spPr>
          <a:xfrm>
            <a:off x="1546356" y="1637414"/>
            <a:ext cx="2568443" cy="218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01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FBB025-DBD4-D64F-BDC7-23017061E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B649F4-9CC5-DE46-8707-E9F7FF3D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Bytes of Types</a:t>
            </a:r>
          </a:p>
        </p:txBody>
      </p:sp>
      <p:pic>
        <p:nvPicPr>
          <p:cNvPr id="5" name="Picture 1" descr="cpphtp7LOV_07slides_Page_46.png">
            <a:extLst>
              <a:ext uri="{FF2B5EF4-FFF2-40B4-BE49-F238E27FC236}">
                <a16:creationId xmlns:a16="http://schemas.microsoft.com/office/drawing/2014/main" id="{4BEDD74A-516C-984A-AEA8-56FC990A5D2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17695"/>
          <a:stretch/>
        </p:blipFill>
        <p:spPr bwMode="auto">
          <a:xfrm>
            <a:off x="501634" y="836712"/>
            <a:ext cx="8156505" cy="507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1141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C0C0D-68E5-914D-A355-7F247E56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DF23A-C264-024B-A1E6-B21B5EA9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 between Pointers and Array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24E71-DEA8-A84F-8FB0-96E58DB25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array name (without a subscript) is a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constant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pointer to the first element of the array.</a:t>
            </a:r>
          </a:p>
          <a:p>
            <a:pPr lvl="1">
              <a:lnSpc>
                <a:spcPct val="90000"/>
              </a:lnSpc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Although it’s a pointer, it cannot be modified in arithmetic expressions.</a:t>
            </a:r>
          </a:p>
          <a:p>
            <a:pPr>
              <a:lnSpc>
                <a:spcPct val="90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Pointers can be used to do any operation involving array subscripting.</a:t>
            </a:r>
          </a:p>
          <a:p>
            <a:pPr>
              <a:lnSpc>
                <a:spcPct val="90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Assume the following declarations:</a:t>
            </a:r>
          </a:p>
          <a:p>
            <a:pPr lvl="2">
              <a:lnSpc>
                <a:spcPct val="90000"/>
              </a:lnSpc>
            </a:pPr>
            <a:r>
              <a:rPr lang="en-US" altLang="zh-TW" sz="1900" dirty="0">
                <a:solidFill>
                  <a:srgbClr val="0000FF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b[ </a:t>
            </a:r>
            <a:r>
              <a:rPr lang="en-US" altLang="zh-TW" sz="1900" dirty="0">
                <a:solidFill>
                  <a:srgbClr val="128AFF"/>
                </a:solidFill>
                <a:latin typeface="Lucida Console" panose="020B0609040504020204" pitchFamily="49" charset="0"/>
              </a:rPr>
              <a:t>5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 ]; </a:t>
            </a:r>
            <a: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  <a:t>// create 5-element int array b</a:t>
            </a:r>
            <a:b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</a:br>
            <a:r>
              <a:rPr lang="en-US" altLang="zh-TW" sz="1900" dirty="0">
                <a:solidFill>
                  <a:srgbClr val="0000FF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*</a:t>
            </a: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bPtr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  <a:t>// create int pointer </a:t>
            </a:r>
            <a:r>
              <a:rPr lang="en-US" altLang="zh-TW" sz="19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bPtr</a:t>
            </a:r>
            <a:endParaRPr lang="en-US" altLang="zh-TW" sz="1900" dirty="0">
              <a:solidFill>
                <a:srgbClr val="00BF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We can set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bPtr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to the address of the first element in array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b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with the statement </a:t>
            </a:r>
          </a:p>
          <a:p>
            <a:pPr lvl="2">
              <a:lnSpc>
                <a:spcPct val="90000"/>
              </a:lnSpc>
            </a:pP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bPtr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= b; </a:t>
            </a:r>
            <a: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  <a:t>// assign address of array b to </a:t>
            </a:r>
            <a:r>
              <a:rPr lang="en-US" altLang="zh-TW" sz="19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bPtr</a:t>
            </a:r>
            <a:endParaRPr lang="en-US" altLang="zh-TW" sz="1900" dirty="0">
              <a:solidFill>
                <a:srgbClr val="00BF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equivalent to </a:t>
            </a:r>
          </a:p>
          <a:p>
            <a:pPr lvl="2">
              <a:lnSpc>
                <a:spcPct val="90000"/>
              </a:lnSpc>
            </a:pP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bPtr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= &amp;b[ </a:t>
            </a:r>
            <a:r>
              <a:rPr lang="en-US" altLang="zh-TW" sz="1900" dirty="0">
                <a:solidFill>
                  <a:srgbClr val="128AFF"/>
                </a:solidFill>
                <a:latin typeface="Lucida Console" panose="020B0609040504020204" pitchFamily="49" charset="0"/>
              </a:rPr>
              <a:t>0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]; </a:t>
            </a:r>
            <a: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  <a:t>// also assigns address of array b to </a:t>
            </a:r>
            <a:r>
              <a:rPr lang="en-US" altLang="zh-TW" sz="19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bPtr</a:t>
            </a:r>
            <a:endParaRPr lang="en-US" altLang="zh-TW" sz="1900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6745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C0C0D-68E5-914D-A355-7F247E56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DF23A-C264-024B-A1E6-B21B5EA9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 between Pointers and Array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24E71-DEA8-A84F-8FB0-96E58DB25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5"/>
            <a:ext cx="7886700" cy="3084670"/>
          </a:xfrm>
        </p:spPr>
        <p:txBody>
          <a:bodyPr>
            <a:normAutofit fontScale="92500"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Array element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b[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]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can alternatively be referenced with the pointer expression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*(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bPtr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+ </a:t>
            </a:r>
            <a:r>
              <a:rPr lang="en-US" altLang="zh-TW" dirty="0">
                <a:solidFill>
                  <a:srgbClr val="128AFF"/>
                </a:solidFill>
                <a:latin typeface="Lucida Console" panose="020B0609040504020204" pitchFamily="49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)</a:t>
            </a:r>
          </a:p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in the preceding expression is the 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</a:rPr>
              <a:t>offset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to the pointer.</a:t>
            </a:r>
          </a:p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This notation is referred to as 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</a:rPr>
              <a:t>pointer/offset notation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The parentheses are necessary, because the precedence of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*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is higher than that of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+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endParaRPr lang="zh-TW" altLang="en-US" dirty="0"/>
          </a:p>
        </p:txBody>
      </p:sp>
      <p:pic>
        <p:nvPicPr>
          <p:cNvPr id="5" name="Picture 1" descr="cpphtp7LOV_07slides_Page_53.png">
            <a:extLst>
              <a:ext uri="{FF2B5EF4-FFF2-40B4-BE49-F238E27FC236}">
                <a16:creationId xmlns:a16="http://schemas.microsoft.com/office/drawing/2014/main" id="{89147F1B-14D4-0C49-83E0-6F988B3184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8427" r="32677" b="55104"/>
          <a:stretch>
            <a:fillRect/>
          </a:stretch>
        </p:blipFill>
        <p:spPr bwMode="auto">
          <a:xfrm>
            <a:off x="971600" y="4344327"/>
            <a:ext cx="5907982" cy="235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411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C0C0D-68E5-914D-A355-7F247E56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DF23A-C264-024B-A1E6-B21B5EA9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 between Pointers and Array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24E71-DEA8-A84F-8FB0-96E58DB25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5"/>
            <a:ext cx="7886700" cy="520054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Pointers can be subscripted exactly as arrays can.</a:t>
            </a:r>
          </a:p>
          <a:p>
            <a:pPr>
              <a:spcBef>
                <a:spcPts val="600"/>
              </a:spcBef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For example, the expression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bPtr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[ </a:t>
            </a:r>
            <a:r>
              <a:rPr lang="en-US" altLang="zh-TW" sz="2400" dirty="0">
                <a:solidFill>
                  <a:srgbClr val="128AFF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 ]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refers to the array element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b[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]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; this expression uses 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</a:rPr>
              <a:t>pointer/ subscript notation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In this section, four notations are discussed for referring to array elements 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to accomplish the same task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 lvl="1">
              <a:spcBef>
                <a:spcPts val="6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Array subscript notation,</a:t>
            </a:r>
          </a:p>
          <a:p>
            <a:pPr lvl="1">
              <a:spcBef>
                <a:spcPts val="6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Pointer/offset notation with the array name as a pointer,</a:t>
            </a:r>
          </a:p>
          <a:p>
            <a:pPr lvl="1">
              <a:spcBef>
                <a:spcPts val="6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 subscript notation, and</a:t>
            </a:r>
          </a:p>
          <a:p>
            <a:pPr lvl="1">
              <a:spcBef>
                <a:spcPts val="6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Pointer/offset notation with a pointer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7304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C0C0D-68E5-914D-A355-7F247E56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DF23A-C264-024B-A1E6-B21B5EA9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 between Pointers and Array</a:t>
            </a:r>
          </a:p>
        </p:txBody>
      </p:sp>
      <p:pic>
        <p:nvPicPr>
          <p:cNvPr id="7" name="Picture 1" descr="cpphtp7LOV_07slides_Page_62.png">
            <a:extLst>
              <a:ext uri="{FF2B5EF4-FFF2-40B4-BE49-F238E27FC236}">
                <a16:creationId xmlns:a16="http://schemas.microsoft.com/office/drawing/2014/main" id="{E79B3C3B-3128-A44C-BE8C-6D5046D9CCC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8100"/>
          <a:stretch/>
        </p:blipFill>
        <p:spPr bwMode="auto">
          <a:xfrm>
            <a:off x="539552" y="1268760"/>
            <a:ext cx="7770201" cy="443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22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C0C0D-68E5-914D-A355-7F247E56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DF23A-C264-024B-A1E6-B21B5EA9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 between Pointers and Array</a:t>
            </a:r>
          </a:p>
        </p:txBody>
      </p:sp>
      <p:pic>
        <p:nvPicPr>
          <p:cNvPr id="5" name="Picture 1" descr="cpphtp7LOV_07slides_Page_63.png">
            <a:extLst>
              <a:ext uri="{FF2B5EF4-FFF2-40B4-BE49-F238E27FC236}">
                <a16:creationId xmlns:a16="http://schemas.microsoft.com/office/drawing/2014/main" id="{71ADEABA-DEE8-A544-A150-9E441801C53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6939"/>
          <a:stretch/>
        </p:blipFill>
        <p:spPr bwMode="auto">
          <a:xfrm>
            <a:off x="457200" y="1124744"/>
            <a:ext cx="8028759" cy="46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16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C0C0D-68E5-914D-A355-7F247E56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DF23A-C264-024B-A1E6-B21B5EA9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 between Pointers and Array</a:t>
            </a:r>
          </a:p>
        </p:txBody>
      </p:sp>
      <p:pic>
        <p:nvPicPr>
          <p:cNvPr id="6" name="Picture 1" descr="cpphtp7LOV_07slides_Page_64.png">
            <a:extLst>
              <a:ext uri="{FF2B5EF4-FFF2-40B4-BE49-F238E27FC236}">
                <a16:creationId xmlns:a16="http://schemas.microsoft.com/office/drawing/2014/main" id="{F024E3AC-475A-E049-A3A4-85688595538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4" r="19684" b="35170"/>
          <a:stretch/>
        </p:blipFill>
        <p:spPr bwMode="auto">
          <a:xfrm>
            <a:off x="35496" y="1268760"/>
            <a:ext cx="8813800" cy="388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5428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C6A00D-906D-0048-8701-1045EAF8F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693183-432D-2747-AC29-6EBA1156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104DC-E729-6944-A955-75FADD51E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 pointer contains the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memory address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of a variable.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</a:t>
            </a:r>
            <a:r>
              <a:rPr lang="zh-TW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variable name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directly references a value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and a pointer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indirectly references a value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Referencing a value through a pointer is called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indirection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endParaRPr lang="zh-TW" altLang="en-US" sz="2400" dirty="0"/>
          </a:p>
        </p:txBody>
      </p:sp>
      <p:pic>
        <p:nvPicPr>
          <p:cNvPr id="5" name="Picture 1" descr="cpphtp7LOV_07slides_Page_03.png">
            <a:extLst>
              <a:ext uri="{FF2B5EF4-FFF2-40B4-BE49-F238E27FC236}">
                <a16:creationId xmlns:a16="http://schemas.microsoft.com/office/drawing/2014/main" id="{4634BC50-D954-404C-84BE-AE21C539AF8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6483" r="19684" b="63086"/>
          <a:stretch/>
        </p:blipFill>
        <p:spPr bwMode="auto">
          <a:xfrm>
            <a:off x="533400" y="3776664"/>
            <a:ext cx="8382000" cy="2028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2877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6E6AD6-9F14-664F-8BE0-FE70D687C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F3FC2F-9225-CE44-B964-E940C0EF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String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B2C4A-B7BA-5F4B-8C18-BFD3DCC4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Character constant</a:t>
            </a:r>
          </a:p>
          <a:p>
            <a:pPr lvl="1">
              <a:lnSpc>
                <a:spcPct val="95000"/>
              </a:lnSpc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An integer value represented as a character in single quotes.</a:t>
            </a:r>
          </a:p>
          <a:p>
            <a:pPr lvl="1">
              <a:lnSpc>
                <a:spcPct val="95000"/>
              </a:lnSpc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The value of a character constant is the integer value of the character in the machine’s character set.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 string is a series of characters treated as a single unit.</a:t>
            </a:r>
          </a:p>
          <a:p>
            <a:pPr lvl="1">
              <a:lnSpc>
                <a:spcPct val="95000"/>
              </a:lnSpc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May include letters, digits and various 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special characters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such as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+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-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*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/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$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String literals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, or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string constants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, in C++ are written in double quotation marks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 pointer-based string is an array of characters ending with a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null character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( \0 )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>
              <a:lnSpc>
                <a:spcPct val="95000"/>
              </a:lnSpc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Ex: “happy” 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 ‘h’, ‘a’, ‘p’, ‘p’, ‘y’, ‘\0’</a:t>
            </a:r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31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406A4B-0EA5-B84D-AF35-6E9511B61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C9D58E-5709-1447-A9E5-359A535A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String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DA89AB71-A596-2242-B8B1-04B2CD8BB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3501008"/>
            <a:ext cx="8229600" cy="2985195"/>
          </a:xfrm>
        </p:spPr>
        <p:txBody>
          <a:bodyPr/>
          <a:lstStyle/>
          <a:p>
            <a:pPr marL="109537" indent="0">
              <a:spcBef>
                <a:spcPts val="600"/>
              </a:spcBef>
              <a:buClr>
                <a:schemeClr val="accent1"/>
              </a:buClr>
              <a:buSzPct val="68000"/>
              <a:buNone/>
              <a:defRPr/>
            </a:pP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TW" sz="2000" dirty="0" err="1">
                <a:solidFill>
                  <a:srgbClr val="000000"/>
                </a:solidFill>
                <a:latin typeface="Times New Roman" pitchFamily="18" charset="0"/>
              </a:rPr>
              <a:t>cout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 &lt;&lt; suit[0]; 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rPr>
              <a:t> print out “Hearts”</a:t>
            </a:r>
            <a:endParaRPr lang="en-US" altLang="zh-TW" sz="20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09537" indent="0">
              <a:spcBef>
                <a:spcPts val="600"/>
              </a:spcBef>
              <a:buClr>
                <a:schemeClr val="accent1"/>
              </a:buClr>
              <a:buSzPct val="68000"/>
              <a:buNone/>
              <a:defRPr/>
            </a:pP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TW" sz="2000" dirty="0" err="1">
                <a:solidFill>
                  <a:srgbClr val="000000"/>
                </a:solidFill>
                <a:latin typeface="Times New Roman" pitchFamily="18" charset="0"/>
              </a:rPr>
              <a:t>cout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 &lt;&lt; suit[2]; 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rPr>
              <a:t> print out “Clubs”</a:t>
            </a:r>
            <a:endParaRPr lang="en-US" altLang="zh-TW" sz="20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09537" indent="0">
              <a:spcBef>
                <a:spcPts val="600"/>
              </a:spcBef>
              <a:buClr>
                <a:schemeClr val="accent1"/>
              </a:buClr>
              <a:buSzPct val="68000"/>
              <a:buNone/>
              <a:defRPr/>
            </a:pP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  What will be printed by the following program?</a:t>
            </a:r>
          </a:p>
          <a:p>
            <a:pPr marL="109537" indent="0">
              <a:spcBef>
                <a:spcPts val="600"/>
              </a:spcBef>
              <a:buClr>
                <a:schemeClr val="accent1"/>
              </a:buClr>
              <a:buSzPct val="68000"/>
              <a:buNone/>
              <a:defRPr/>
            </a:pP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	for (</a:t>
            </a:r>
            <a:r>
              <a:rPr lang="en-US" altLang="zh-TW" sz="2000" dirty="0" err="1">
                <a:solidFill>
                  <a:srgbClr val="000000"/>
                </a:solidFill>
                <a:latin typeface="Times New Roman" pitchFamily="18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=0; </a:t>
            </a:r>
            <a:r>
              <a:rPr lang="en-US" altLang="zh-TW" sz="2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&lt;10; </a:t>
            </a:r>
            <a:r>
              <a:rPr lang="en-US" altLang="zh-TW" sz="2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++) {</a:t>
            </a:r>
          </a:p>
          <a:p>
            <a:pPr marL="109537" indent="0">
              <a:spcBef>
                <a:spcPts val="600"/>
              </a:spcBef>
              <a:buClr>
                <a:schemeClr val="accent1"/>
              </a:buClr>
              <a:buSzPct val="68000"/>
              <a:buNone/>
              <a:defRPr/>
            </a:pP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		</a:t>
            </a:r>
            <a:r>
              <a:rPr lang="en-US" altLang="zh-TW" sz="2000" dirty="0" err="1">
                <a:solidFill>
                  <a:srgbClr val="000000"/>
                </a:solidFill>
                <a:latin typeface="Times New Roman" pitchFamily="18" charset="0"/>
              </a:rPr>
              <a:t>idx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 = rand()%4;</a:t>
            </a:r>
          </a:p>
          <a:p>
            <a:pPr marL="109537" indent="0">
              <a:spcBef>
                <a:spcPts val="600"/>
              </a:spcBef>
              <a:buClr>
                <a:schemeClr val="accent1"/>
              </a:buClr>
              <a:buSzPct val="68000"/>
              <a:buNone/>
              <a:defRPr/>
            </a:pP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		</a:t>
            </a:r>
            <a:r>
              <a:rPr lang="en-US" altLang="zh-TW" sz="2000" dirty="0" err="1">
                <a:solidFill>
                  <a:srgbClr val="000000"/>
                </a:solidFill>
                <a:latin typeface="Times New Roman" pitchFamily="18" charset="0"/>
              </a:rPr>
              <a:t>cout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 &lt;&lt; suit[</a:t>
            </a:r>
            <a:r>
              <a:rPr lang="en-US" altLang="zh-TW" sz="2000" dirty="0" err="1">
                <a:solidFill>
                  <a:srgbClr val="000000"/>
                </a:solidFill>
                <a:latin typeface="Times New Roman" pitchFamily="18" charset="0"/>
              </a:rPr>
              <a:t>idx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];</a:t>
            </a:r>
          </a:p>
          <a:p>
            <a:pPr marL="109537" indent="0">
              <a:spcBef>
                <a:spcPts val="600"/>
              </a:spcBef>
              <a:buClr>
                <a:schemeClr val="accent1"/>
              </a:buClr>
              <a:buSzPct val="68000"/>
              <a:buNone/>
              <a:defRPr/>
            </a:pP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	}</a:t>
            </a:r>
          </a:p>
          <a:p>
            <a:endParaRPr lang="zh-TW" altLang="en-US" dirty="0"/>
          </a:p>
        </p:txBody>
      </p:sp>
      <p:pic>
        <p:nvPicPr>
          <p:cNvPr id="6" name="Picture 1" descr="cpphtp7LOV_07slides_Page_71.png">
            <a:extLst>
              <a:ext uri="{FF2B5EF4-FFF2-40B4-BE49-F238E27FC236}">
                <a16:creationId xmlns:a16="http://schemas.microsoft.com/office/drawing/2014/main" id="{20A75287-50E5-4D4F-AC46-F9E0874BF9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61586"/>
          <a:stretch>
            <a:fillRect/>
          </a:stretch>
        </p:blipFill>
        <p:spPr bwMode="auto">
          <a:xfrm>
            <a:off x="-24987" y="1215678"/>
            <a:ext cx="8813800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771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A29B93-0740-FC4C-91E5-B91D2857A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AC6107-E42D-3E40-A8E3-C623E4D0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C2242AA-3350-564F-AD81-D1E858178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Stack vs Heap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16444-8776-C34C-90DA-8E1C3892A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453" y="2553223"/>
            <a:ext cx="2820505" cy="2812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A13F6-D6AF-304C-BF66-83E932BE2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42" y="2198462"/>
            <a:ext cx="5808703" cy="357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89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DFFFC0-5369-D64E-B596-D9393638D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2ADB52-51E9-0746-833C-CC233BCE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8F48DF-83E1-C34E-986D-B6CE4C0FB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dirty="0"/>
              <a:t>The place where </a:t>
            </a:r>
            <a:r>
              <a:rPr lang="en-US" altLang="en-US" sz="2800" i="1" dirty="0"/>
              <a:t>arguments</a:t>
            </a:r>
            <a:r>
              <a:rPr lang="en-US" altLang="en-US" sz="2800" dirty="0"/>
              <a:t> of a function call are stored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The place where </a:t>
            </a:r>
            <a:r>
              <a:rPr lang="en-US" altLang="en-US" sz="2800" i="1" dirty="0"/>
              <a:t>registers</a:t>
            </a:r>
            <a:r>
              <a:rPr lang="en-US" altLang="en-US" sz="2800" dirty="0"/>
              <a:t> of the calling function are saved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The place where </a:t>
            </a:r>
            <a:r>
              <a:rPr lang="en-US" altLang="en-US" sz="2800" i="1" dirty="0"/>
              <a:t>local data</a:t>
            </a:r>
            <a:r>
              <a:rPr lang="en-US" altLang="en-US" sz="2800" dirty="0"/>
              <a:t> of called function is allocated</a:t>
            </a:r>
          </a:p>
          <a:p>
            <a:pPr lvl="2">
              <a:lnSpc>
                <a:spcPct val="80000"/>
              </a:lnSpc>
            </a:pPr>
            <a:r>
              <a:rPr lang="en-US" altLang="en-US" i="1" dirty="0"/>
              <a:t>Automatic</a:t>
            </a:r>
            <a:r>
              <a:rPr lang="en-US" altLang="en-US" dirty="0"/>
              <a:t> data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The place where called function leaves </a:t>
            </a:r>
            <a:r>
              <a:rPr lang="en-US" altLang="en-US" sz="2800" i="1" dirty="0"/>
              <a:t>result</a:t>
            </a:r>
            <a:r>
              <a:rPr lang="en-US" altLang="en-US" sz="2800" dirty="0"/>
              <a:t> for calling function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Supports recursive function calls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41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9FAFA4-D008-D245-B9A8-2E43C21B9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184C6A-FF27-CF42-9D6B-AF9FEE36E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9799E-D645-5F4E-9BAE-C7EA42A3A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Imagine the following program:–</a:t>
            </a:r>
          </a:p>
          <a:p>
            <a:pPr lvl="2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int factorial(int n){</a:t>
            </a:r>
          </a:p>
          <a:p>
            <a:pPr lvl="2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if (n &lt;= 1)</a:t>
            </a:r>
          </a:p>
          <a:p>
            <a:pPr lvl="2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	return (1);</a:t>
            </a:r>
          </a:p>
          <a:p>
            <a:pPr lvl="2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else</a:t>
            </a:r>
          </a:p>
          <a:p>
            <a:pPr lvl="2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	int y = factorial(n-1);</a:t>
            </a:r>
          </a:p>
          <a:p>
            <a:pPr lvl="2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	return (y * n);</a:t>
            </a:r>
          </a:p>
          <a:p>
            <a:pPr lvl="2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}</a:t>
            </a:r>
          </a:p>
          <a:p>
            <a:r>
              <a:rPr lang="en-US" altLang="en-US" sz="2800" dirty="0"/>
              <a:t>Imagine also the caller:–</a:t>
            </a:r>
          </a:p>
          <a:p>
            <a:pPr lvl="2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int x = factorial(100);</a:t>
            </a:r>
          </a:p>
          <a:p>
            <a:r>
              <a:rPr lang="en-US" altLang="en-US" sz="2800" dirty="0"/>
              <a:t>What does compiled code look like?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59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74CB1C-69E5-6546-873E-C8098450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C30657-A9C0-404C-AB21-96137108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Code: Caller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4F33E-1BD9-FF4F-BCA1-66FE06D85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90000"/>
              </a:lnSpc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int x = factorial(100);</a:t>
            </a:r>
          </a:p>
          <a:p>
            <a:pPr lvl="2">
              <a:lnSpc>
                <a:spcPct val="90000"/>
              </a:lnSpc>
              <a:buFontTx/>
              <a:buNone/>
            </a:pPr>
            <a:endParaRPr lang="en-US" altLang="en-US" b="1" dirty="0"/>
          </a:p>
          <a:p>
            <a:pPr>
              <a:lnSpc>
                <a:spcPct val="90000"/>
              </a:lnSpc>
            </a:pPr>
            <a:r>
              <a:rPr lang="en-US" altLang="en-US" dirty="0"/>
              <a:t>Put the value “100” somewhere that </a:t>
            </a:r>
            <a:r>
              <a:rPr lang="en-US" altLang="en-US" i="1" dirty="0"/>
              <a:t>factorial</a:t>
            </a:r>
            <a:r>
              <a:rPr lang="en-US" altLang="en-US" dirty="0"/>
              <a:t> function can find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Put the current program counter somewhere so that </a:t>
            </a:r>
            <a:r>
              <a:rPr lang="en-US" altLang="en-US" i="1" dirty="0"/>
              <a:t>factorial</a:t>
            </a:r>
            <a:r>
              <a:rPr lang="en-US" altLang="en-US" dirty="0"/>
              <a:t> function can return to the right place in </a:t>
            </a:r>
            <a:r>
              <a:rPr lang="en-US" altLang="en-US" i="1" dirty="0"/>
              <a:t>calling</a:t>
            </a:r>
            <a:r>
              <a:rPr lang="en-US" altLang="en-US" dirty="0"/>
              <a:t> function</a:t>
            </a:r>
            <a:endParaRPr lang="en-US" altLang="en-US" i="1" dirty="0"/>
          </a:p>
          <a:p>
            <a:pPr>
              <a:lnSpc>
                <a:spcPct val="90000"/>
              </a:lnSpc>
            </a:pPr>
            <a:r>
              <a:rPr lang="en-US" altLang="en-US" dirty="0"/>
              <a:t>Provide a place to put the result, so that </a:t>
            </a:r>
            <a:r>
              <a:rPr lang="en-US" altLang="en-US" i="1" dirty="0"/>
              <a:t>calling function</a:t>
            </a:r>
            <a:r>
              <a:rPr lang="en-US" altLang="en-US" dirty="0"/>
              <a:t> can find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95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51E9A-A58F-9B41-83F2-0F28A1C3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55E74D-3898-1341-B8A2-7E16A622C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Code: Factorial Function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765E4-3EB6-894A-8E7C-FB170832B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dirty="0"/>
              <a:t>Save the </a:t>
            </a:r>
            <a:r>
              <a:rPr lang="en-US" altLang="en-US" sz="2800" i="1" dirty="0"/>
              <a:t>caller</a:t>
            </a:r>
            <a:r>
              <a:rPr lang="en-US" altLang="en-US" sz="2800" dirty="0"/>
              <a:t>’s registers somewhere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Get the argument </a:t>
            </a:r>
            <a:r>
              <a:rPr lang="en-US" altLang="en-US" sz="2800" i="1" dirty="0"/>
              <a:t>n</a:t>
            </a:r>
            <a:r>
              <a:rPr lang="en-US" altLang="en-US" sz="2800" dirty="0"/>
              <a:t> from the agreed-upon place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Set aside some memory for local variables and intermediate results – i.e., </a:t>
            </a:r>
            <a:r>
              <a:rPr lang="en-US" altLang="en-US" sz="2800" i="1" dirty="0"/>
              <a:t>y, n - 1</a:t>
            </a:r>
          </a:p>
          <a:p>
            <a:pPr lvl="2">
              <a:lnSpc>
                <a:spcPct val="80000"/>
              </a:lnSpc>
            </a:pPr>
            <a:endParaRPr lang="en-US" altLang="en-US" dirty="0"/>
          </a:p>
          <a:p>
            <a:pPr>
              <a:lnSpc>
                <a:spcPct val="80000"/>
              </a:lnSpc>
            </a:pPr>
            <a:r>
              <a:rPr lang="en-US" altLang="en-US" sz="2800" dirty="0"/>
              <a:t>Do whatever </a:t>
            </a:r>
            <a:r>
              <a:rPr lang="en-US" altLang="en-US" sz="2800" i="1" dirty="0"/>
              <a:t>factorial</a:t>
            </a:r>
            <a:r>
              <a:rPr lang="en-US" altLang="en-US" sz="2800" dirty="0"/>
              <a:t> was programmed to do</a:t>
            </a:r>
          </a:p>
          <a:p>
            <a:pPr lvl="2">
              <a:lnSpc>
                <a:spcPct val="80000"/>
              </a:lnSpc>
            </a:pPr>
            <a:endParaRPr lang="en-US" altLang="en-US" dirty="0"/>
          </a:p>
          <a:p>
            <a:pPr>
              <a:lnSpc>
                <a:spcPct val="80000"/>
              </a:lnSpc>
            </a:pPr>
            <a:r>
              <a:rPr lang="en-US" altLang="en-US" sz="2800" dirty="0"/>
              <a:t>Put the result where the </a:t>
            </a:r>
            <a:r>
              <a:rPr lang="en-US" altLang="en-US" sz="2800" i="1" dirty="0"/>
              <a:t>caller</a:t>
            </a:r>
            <a:r>
              <a:rPr lang="en-US" altLang="en-US" sz="2800" dirty="0"/>
              <a:t> can find it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Restore the </a:t>
            </a:r>
            <a:r>
              <a:rPr lang="en-US" altLang="en-US" sz="2800" i="1" dirty="0"/>
              <a:t>caller</a:t>
            </a:r>
            <a:r>
              <a:rPr lang="en-US" altLang="en-US" sz="2800" dirty="0"/>
              <a:t>’s registers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Transfer back to the program counter saved by the </a:t>
            </a:r>
            <a:r>
              <a:rPr lang="en-US" altLang="en-US" sz="2800" i="1" dirty="0"/>
              <a:t>caller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097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C83E33-117D-F04C-81C7-3F5880DF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544CCB-52BC-7A46-B5FF-67C62AA4D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Somewhere?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8C71AB-6358-2B46-B892-7895256A6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So that </a:t>
            </a:r>
            <a:r>
              <a:rPr lang="en-US" altLang="en-US" i="1" dirty="0"/>
              <a:t>caller</a:t>
            </a:r>
            <a:r>
              <a:rPr lang="en-US" altLang="en-US" dirty="0"/>
              <a:t> can provide as many arguments as needed (within reason)?</a:t>
            </a:r>
          </a:p>
          <a:p>
            <a:r>
              <a:rPr lang="en-US" altLang="en-US" dirty="0"/>
              <a:t>So that </a:t>
            </a:r>
            <a:r>
              <a:rPr lang="en-US" altLang="en-US" i="1" dirty="0"/>
              <a:t>called routine</a:t>
            </a:r>
            <a:r>
              <a:rPr lang="en-US" altLang="en-US" dirty="0"/>
              <a:t> can decide at run-time how much temporary space is needed?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So that </a:t>
            </a:r>
            <a:r>
              <a:rPr lang="en-US" altLang="en-US" i="1" dirty="0"/>
              <a:t>called routine</a:t>
            </a:r>
            <a:r>
              <a:rPr lang="en-US" altLang="en-US" dirty="0"/>
              <a:t> can call any other routine, potentially recursively?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81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AF2E59-C22E-094C-8774-ABE64F291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71474C-4D26-9E4D-8BD0-358412701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 a Stack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8E77A-177F-C74C-9D40-9A73ABADE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i="1" dirty="0"/>
              <a:t>Stack</a:t>
            </a:r>
            <a:r>
              <a:rPr lang="en-US" altLang="en-US" dirty="0"/>
              <a:t> – a linear data structure in which items are added and removed in </a:t>
            </a:r>
            <a:r>
              <a:rPr lang="en-US" altLang="en-US" i="1" dirty="0"/>
              <a:t>last-in, first-out </a:t>
            </a:r>
            <a:r>
              <a:rPr lang="en-US" altLang="en-US" dirty="0"/>
              <a:t>order.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Calling program</a:t>
            </a:r>
          </a:p>
          <a:p>
            <a:pPr lvl="2"/>
            <a:r>
              <a:rPr lang="en-US" altLang="en-US" i="1" dirty="0"/>
              <a:t>Push</a:t>
            </a:r>
            <a:r>
              <a:rPr lang="en-US" altLang="en-US" dirty="0"/>
              <a:t> arguments &amp; return address onto stack</a:t>
            </a:r>
          </a:p>
          <a:p>
            <a:pPr lvl="2"/>
            <a:r>
              <a:rPr lang="en-US" altLang="en-US" dirty="0"/>
              <a:t>After return, </a:t>
            </a:r>
            <a:r>
              <a:rPr lang="en-US" altLang="en-US" i="1" dirty="0"/>
              <a:t>pop</a:t>
            </a:r>
            <a:r>
              <a:rPr lang="en-US" altLang="en-US" dirty="0"/>
              <a:t> result off stack</a:t>
            </a:r>
            <a:endParaRPr lang="en-US" alt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630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2C958B-DD40-164E-9320-CEA7BE990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BEAC1A-732A-5D40-97EF-B22D7B039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with Called Routine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62D7E-46D7-0B44-9B9F-C279C5EAC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Called routine</a:t>
            </a:r>
          </a:p>
          <a:p>
            <a:pPr lvl="2"/>
            <a:r>
              <a:rPr lang="en-US" altLang="en-US" i="1" dirty="0"/>
              <a:t>Push</a:t>
            </a:r>
            <a:r>
              <a:rPr lang="en-US" altLang="en-US" dirty="0"/>
              <a:t> registers and return address onto stack</a:t>
            </a:r>
          </a:p>
          <a:p>
            <a:pPr lvl="2"/>
            <a:r>
              <a:rPr lang="en-US" altLang="en-US" i="1" dirty="0"/>
              <a:t>Push</a:t>
            </a:r>
            <a:r>
              <a:rPr lang="en-US" altLang="en-US" dirty="0"/>
              <a:t> temporary storage space onto stack</a:t>
            </a:r>
          </a:p>
          <a:p>
            <a:pPr lvl="2"/>
            <a:endParaRPr lang="en-US" altLang="en-US" dirty="0"/>
          </a:p>
          <a:p>
            <a:pPr lvl="2"/>
            <a:r>
              <a:rPr lang="en-US" altLang="en-US" dirty="0"/>
              <a:t>Do work of the routine</a:t>
            </a:r>
          </a:p>
          <a:p>
            <a:pPr lvl="2"/>
            <a:endParaRPr lang="en-US" altLang="en-US" dirty="0"/>
          </a:p>
          <a:p>
            <a:pPr lvl="2"/>
            <a:r>
              <a:rPr lang="en-US" altLang="en-US" dirty="0"/>
              <a:t>Pop registers and temporary storage off stack</a:t>
            </a:r>
          </a:p>
          <a:p>
            <a:pPr lvl="2"/>
            <a:r>
              <a:rPr lang="en-US" altLang="en-US" dirty="0"/>
              <a:t>Leave result on stack</a:t>
            </a:r>
          </a:p>
          <a:p>
            <a:pPr lvl="2"/>
            <a:r>
              <a:rPr lang="en-US" altLang="en-US" dirty="0"/>
              <a:t>Return to address left by calling routine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05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D7D7AF-1207-AC44-8D03-C956F7210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558D13-2344-5B49-B5F8-043F18CC9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 Pointer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7C016-E637-C84B-99E5-D9A9AF428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declaration </a:t>
            </a:r>
          </a:p>
          <a:p>
            <a:pPr lvl="2">
              <a:lnSpc>
                <a:spcPct val="95000"/>
              </a:lnSpc>
              <a:buFont typeface="Wingdings" panose="05000000000000000000" pitchFamily="2" charset="2"/>
              <a:buChar char="Ø"/>
            </a:pPr>
            <a:r>
              <a:rPr lang="en-US" altLang="zh-TW" sz="1900" dirty="0">
                <a:solidFill>
                  <a:srgbClr val="0000FF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*</a:t>
            </a: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countPtr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, count;</a:t>
            </a:r>
          </a:p>
          <a:p>
            <a:pPr>
              <a:lnSpc>
                <a:spcPct val="95000"/>
              </a:lnSpc>
              <a:buNone/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	declares the variable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countPtr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to be of type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*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(i.e., a pointer to an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value)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Read as “</a:t>
            </a:r>
            <a:r>
              <a:rPr lang="en-US" altLang="zh-TW" sz="21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countPtr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is a pointer to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.”</a:t>
            </a:r>
          </a:p>
          <a:p>
            <a:pPr lvl="1">
              <a:lnSpc>
                <a:spcPct val="95000"/>
              </a:lnSpc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Variable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count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in the preceding declaration is declared to be an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, not a pointer to an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>
              <a:lnSpc>
                <a:spcPct val="95000"/>
              </a:lnSpc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Each variable being declared as a pointer must be preceded by an asterisk (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*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).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When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*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appears in a declaration, it isn’t an operator; rather, it indicates that the variable being declared is a pointer.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Pointers can be declared to point to objects of any data type.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88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3E241-8A20-0B4E-BED5-2ACA1A29A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CF8C26-551B-6A49-AA4A-D73F9AE01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B35EB-AAD9-CD47-948D-B1AB5F0C1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All modern programming languages require a stack</a:t>
            </a:r>
          </a:p>
          <a:p>
            <a:pPr lvl="2"/>
            <a:r>
              <a:rPr lang="en-US" altLang="en-US" dirty="0"/>
              <a:t>Fortran and Cobol did not (non-recursive)</a:t>
            </a:r>
          </a:p>
          <a:p>
            <a:r>
              <a:rPr lang="en-US" altLang="en-US" dirty="0"/>
              <a:t>All modern processors provide a designated </a:t>
            </a:r>
            <a:r>
              <a:rPr lang="en-US" altLang="en-US" i="1" dirty="0"/>
              <a:t>stack pointer</a:t>
            </a:r>
            <a:r>
              <a:rPr lang="en-US" altLang="en-US" dirty="0"/>
              <a:t> register</a:t>
            </a:r>
          </a:p>
          <a:p>
            <a:r>
              <a:rPr lang="en-US" altLang="en-US" dirty="0"/>
              <a:t>All modern process address spaces provide room for a stack</a:t>
            </a:r>
          </a:p>
          <a:p>
            <a:pPr lvl="2"/>
            <a:r>
              <a:rPr lang="en-US" altLang="en-US" dirty="0"/>
              <a:t>Able to grow to a large size</a:t>
            </a:r>
          </a:p>
          <a:p>
            <a:pPr lvl="2"/>
            <a:r>
              <a:rPr lang="en-US" altLang="en-US" dirty="0"/>
              <a:t>May grow upward or downward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19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D94A3E-1A55-B94D-8A8B-591C4FFC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3EA42-7035-FC4B-9C42-07DB25788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7AA0A-0833-A748-B629-9FB52E49C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place for allocating memory that is not part of </a:t>
            </a:r>
            <a:r>
              <a:rPr lang="en-US" altLang="en-US" i="1" dirty="0"/>
              <a:t>last-in, first-out</a:t>
            </a:r>
            <a:r>
              <a:rPr lang="en-US" altLang="en-US" dirty="0"/>
              <a:t> discipline</a:t>
            </a:r>
          </a:p>
          <a:p>
            <a:r>
              <a:rPr lang="en-US" altLang="en-US" dirty="0"/>
              <a:t>I.e., dynamically allocated data structures that survive function calls</a:t>
            </a:r>
          </a:p>
          <a:p>
            <a:pPr lvl="2"/>
            <a:r>
              <a:rPr lang="en-US" altLang="en-US" dirty="0"/>
              <a:t>E.g., strings in C</a:t>
            </a:r>
          </a:p>
          <a:p>
            <a:pPr lvl="2"/>
            <a:r>
              <a:rPr lang="en-US" altLang="en-US" b="1" dirty="0">
                <a:latin typeface="Courier New" panose="02070309020205020404" pitchFamily="49" charset="0"/>
              </a:rPr>
              <a:t>new</a:t>
            </a:r>
            <a:r>
              <a:rPr lang="en-US" altLang="en-US" dirty="0"/>
              <a:t> objects in C++, Java,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12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0394F7-1BBA-774E-A886-55D3CE041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25E72-6BD6-CC46-AE9D-E6E02C11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Allocate Memory from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9379A-9405-8A43-BC5D-942FAF15E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i="1" dirty="0"/>
              <a:t>malloc</a:t>
            </a:r>
            <a:r>
              <a:rPr lang="en-US" altLang="en-US" dirty="0"/>
              <a:t>() – POSIX standard function</a:t>
            </a:r>
          </a:p>
          <a:p>
            <a:pPr lvl="2"/>
            <a:r>
              <a:rPr lang="en-US" altLang="en-US" dirty="0"/>
              <a:t>Allocates a chunk of memory of desired size</a:t>
            </a:r>
          </a:p>
          <a:p>
            <a:pPr lvl="2"/>
            <a:r>
              <a:rPr lang="en-US" altLang="en-US" dirty="0"/>
              <a:t>Remembers size</a:t>
            </a:r>
          </a:p>
          <a:p>
            <a:pPr lvl="2"/>
            <a:r>
              <a:rPr lang="en-US" altLang="en-US" dirty="0"/>
              <a:t>Returns pointer</a:t>
            </a:r>
          </a:p>
          <a:p>
            <a:r>
              <a:rPr lang="en-US" altLang="en-US" i="1" dirty="0"/>
              <a:t>free</a:t>
            </a:r>
            <a:r>
              <a:rPr lang="en-US" altLang="en-US" dirty="0"/>
              <a:t> () – POSIX standard function</a:t>
            </a:r>
          </a:p>
          <a:p>
            <a:pPr lvl="2"/>
            <a:r>
              <a:rPr lang="en-US" altLang="en-US" dirty="0"/>
              <a:t>Returns previously allocated chunk to heap for reallocation</a:t>
            </a:r>
          </a:p>
          <a:p>
            <a:pPr lvl="2"/>
            <a:r>
              <a:rPr lang="en-US" altLang="en-US" dirty="0"/>
              <a:t>Assumes that pointer is correct!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45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0394F7-1BBA-774E-A886-55D3CE041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25E72-6BD6-CC46-AE9D-E6E02C11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Allocate Memory from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9379A-9405-8A43-BC5D-942FAF15E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i="1" dirty="0"/>
              <a:t>malloc</a:t>
            </a:r>
            <a:r>
              <a:rPr lang="en-US" altLang="en-US" dirty="0"/>
              <a:t>() – POSIX standard function</a:t>
            </a:r>
          </a:p>
          <a:p>
            <a:pPr lvl="2"/>
            <a:r>
              <a:rPr lang="en-US" altLang="en-US" dirty="0"/>
              <a:t>Allocates a chunk of memory of desired size</a:t>
            </a:r>
          </a:p>
          <a:p>
            <a:pPr lvl="2"/>
            <a:r>
              <a:rPr lang="en-US" altLang="en-US" dirty="0"/>
              <a:t>Remembers size</a:t>
            </a:r>
          </a:p>
          <a:p>
            <a:pPr lvl="2"/>
            <a:r>
              <a:rPr lang="en-US" altLang="en-US" dirty="0"/>
              <a:t>Returns pointer</a:t>
            </a:r>
          </a:p>
          <a:p>
            <a:r>
              <a:rPr lang="en-US" altLang="en-US" i="1" dirty="0"/>
              <a:t>free</a:t>
            </a:r>
            <a:r>
              <a:rPr lang="en-US" altLang="en-US" dirty="0"/>
              <a:t> () – POSIX standard function</a:t>
            </a:r>
          </a:p>
          <a:p>
            <a:pPr lvl="2"/>
            <a:r>
              <a:rPr lang="en-US" altLang="en-US" dirty="0"/>
              <a:t>Returns previously allocated chunk to heap for reallocation</a:t>
            </a:r>
          </a:p>
          <a:p>
            <a:pPr lvl="2"/>
            <a:r>
              <a:rPr lang="en-US" altLang="en-US" dirty="0"/>
              <a:t>Assumes that pointer is correct!</a:t>
            </a:r>
          </a:p>
          <a:p>
            <a:r>
              <a:rPr lang="en-US" altLang="en-US" i="1" dirty="0"/>
              <a:t>Storage</a:t>
            </a:r>
            <a:r>
              <a:rPr lang="en-US" altLang="en-US" dirty="0"/>
              <a:t> </a:t>
            </a:r>
            <a:r>
              <a:rPr lang="en-US" altLang="en-US" i="1" dirty="0"/>
              <a:t>leak</a:t>
            </a:r>
            <a:r>
              <a:rPr lang="en-US" altLang="en-US" dirty="0"/>
              <a:t> – failure to </a:t>
            </a:r>
            <a:r>
              <a:rPr lang="en-US" altLang="en-US" i="1" dirty="0"/>
              <a:t>free</a:t>
            </a:r>
            <a:r>
              <a:rPr lang="en-US" altLang="en-US" dirty="0"/>
              <a:t> something</a:t>
            </a:r>
          </a:p>
        </p:txBody>
      </p:sp>
    </p:spTree>
    <p:extLst>
      <p:ext uri="{BB962C8B-B14F-4D97-AF65-F5344CB8AC3E}">
        <p14:creationId xmlns:p14="http://schemas.microsoft.com/office/powerpoint/2010/main" val="3752235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548E4B-308C-F74B-88B0-B4B1EF27B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4FD1EB-BEFF-2740-B53B-5458EDE9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in Modern Systems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0E16C-37E1-674F-BF1A-AAA08AF94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Many modern programming languages require a heap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C++, Java, etc.</a:t>
            </a:r>
          </a:p>
          <a:p>
            <a:pPr lvl="2">
              <a:lnSpc>
                <a:spcPct val="90000"/>
              </a:lnSpc>
            </a:pPr>
            <a:r>
              <a:rPr lang="en-US" altLang="en-US" i="1" dirty="0"/>
              <a:t>NOT </a:t>
            </a:r>
            <a:r>
              <a:rPr lang="en-US" altLang="en-US" dirty="0"/>
              <a:t>Fortran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Typical process environment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Heap grows toward stack — but never shrinks!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Multi-threaded environments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All threads </a:t>
            </a:r>
            <a:r>
              <a:rPr lang="en-US" altLang="en-US" i="1" dirty="0"/>
              <a:t>share</a:t>
            </a:r>
            <a:r>
              <a:rPr lang="en-US" altLang="en-US" dirty="0"/>
              <a:t> the same heap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Data structures may be passed from one thread to another.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528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A06D75-63EC-1245-A767-1EA24724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C77C07-EEAB-5C40-B28E-F99AFA7C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Detect Memory Leak?</a:t>
            </a:r>
          </a:p>
        </p:txBody>
      </p:sp>
      <p:pic>
        <p:nvPicPr>
          <p:cNvPr id="1026" name="Picture 2" descr="Memory Leak Testing with Valgrind on macOS using Docker Containers · Güngör  Budak">
            <a:extLst>
              <a:ext uri="{FF2B5EF4-FFF2-40B4-BE49-F238E27FC236}">
                <a16:creationId xmlns:a16="http://schemas.microsoft.com/office/drawing/2014/main" id="{D09A4935-B662-FB43-8E74-2AEB3F405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88" y="1381304"/>
            <a:ext cx="6996223" cy="499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2F1C4B-F477-7A40-8C2D-F96164768CA2}"/>
              </a:ext>
            </a:extLst>
          </p:cNvPr>
          <p:cNvSpPr txBox="1"/>
          <p:nvPr/>
        </p:nvSpPr>
        <p:spPr>
          <a:xfrm>
            <a:off x="628650" y="6187847"/>
            <a:ext cx="212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valgrind.org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1633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8D7128-2AE7-8146-ABD1-6111ADFA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742A05-7CD0-A941-8C48-07086BA89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59F43-5731-8C4C-A79B-2024F45B2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Pointer</a:t>
            </a:r>
          </a:p>
          <a:p>
            <a:r>
              <a:rPr lang="en-US" dirty="0"/>
              <a:t>Call by value, address, reference</a:t>
            </a:r>
          </a:p>
          <a:p>
            <a:r>
              <a:rPr lang="en-US" dirty="0"/>
              <a:t>Memory layout</a:t>
            </a:r>
          </a:p>
        </p:txBody>
      </p:sp>
    </p:spTree>
    <p:extLst>
      <p:ext uri="{BB962C8B-B14F-4D97-AF65-F5344CB8AC3E}">
        <p14:creationId xmlns:p14="http://schemas.microsoft.com/office/powerpoint/2010/main" val="4062838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26748B-772E-CF42-8B16-A37FD773E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F041CF-88BC-544D-B8CE-6C36AAD55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Today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1D8CC-7F64-EC4D-978F-C221AF7B0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Practicing the use of </a:t>
            </a:r>
            <a:r>
              <a:rPr lang="en-US"/>
              <a:t>pointer arithmetic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724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C7E006-B545-3C46-8BE5-ADC8F6F9F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BB3CC4-8D60-8F45-BF69-3708EFC0A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a Pointer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968A5-56C9-4E45-99FB-56BDA78DB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Pointers should be initialized either when they’re declared or in an assignment.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 pointer may be initialized to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NULL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or an address of the corresponding type.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 pointer with the value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NULL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points to nothing and is known as a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null pointer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value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is the only integer value that can be assigned directly to a pointer variable.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1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64984D-9F15-F640-B0C5-0A0DCB77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84C027-A2E3-1145-83B1-98777695A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Operator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A0278-3C7F-E74A-956D-47E7B0AD2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address operator (</a:t>
            </a:r>
            <a:r>
              <a:rPr lang="en-US" altLang="zh-TW" sz="2500" dirty="0">
                <a:solidFill>
                  <a:srgbClr val="0000FF"/>
                </a:solidFill>
                <a:latin typeface="LucidaSansTypewriter" pitchFamily="49" charset="0"/>
              </a:rPr>
              <a:t>&amp;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is a unary operator that obtains the memory address of its operand.</a:t>
            </a:r>
          </a:p>
          <a:p>
            <a:pPr lvl="1">
              <a:lnSpc>
                <a:spcPct val="95000"/>
              </a:lnSpc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Cannot be applied to constants or to expressions that do not result in references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Assuming the declarations</a:t>
            </a:r>
          </a:p>
          <a:p>
            <a:pPr lvl="2">
              <a:lnSpc>
                <a:spcPct val="95000"/>
              </a:lnSpc>
            </a:pPr>
            <a:r>
              <a:rPr lang="es-ES" altLang="zh-TW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int</a:t>
            </a:r>
            <a:r>
              <a:rPr lang="es-E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y = </a:t>
            </a:r>
            <a:r>
              <a:rPr lang="es-ES" altLang="zh-TW" dirty="0">
                <a:solidFill>
                  <a:srgbClr val="128AFF"/>
                </a:solidFill>
                <a:latin typeface="Lucida Console" panose="020B0609040504020204" pitchFamily="49" charset="0"/>
              </a:rPr>
              <a:t>5</a:t>
            </a:r>
            <a:r>
              <a:rPr lang="es-E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s-ES" altLang="zh-TW" dirty="0">
                <a:solidFill>
                  <a:srgbClr val="00BF00"/>
                </a:solidFill>
                <a:latin typeface="Lucida Console" panose="020B0609040504020204" pitchFamily="49" charset="0"/>
              </a:rPr>
              <a:t>// declare variable y</a:t>
            </a:r>
            <a:br>
              <a:rPr lang="es-ES" altLang="zh-TW" dirty="0">
                <a:solidFill>
                  <a:srgbClr val="00BF00"/>
                </a:solidFill>
                <a:latin typeface="Lucida Console" panose="020B0609040504020204" pitchFamily="49" charset="0"/>
              </a:rPr>
            </a:br>
            <a:r>
              <a:rPr lang="es-ES" altLang="zh-TW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int</a:t>
            </a:r>
            <a:r>
              <a:rPr lang="es-E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*</a:t>
            </a:r>
            <a:r>
              <a:rPr lang="es-E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yPtr</a:t>
            </a:r>
            <a:r>
              <a:rPr lang="es-E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s-ES" altLang="zh-TW" dirty="0">
                <a:solidFill>
                  <a:srgbClr val="00BF00"/>
                </a:solidFill>
                <a:latin typeface="Lucida Console" panose="020B0609040504020204" pitchFamily="49" charset="0"/>
              </a:rPr>
              <a:t>// declare pointer variable </a:t>
            </a:r>
            <a:r>
              <a:rPr lang="es-ES" altLang="zh-TW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yPtr</a:t>
            </a:r>
            <a:endParaRPr lang="es-ES" altLang="zh-TW" dirty="0">
              <a:solidFill>
                <a:srgbClr val="00BF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  <a:buNone/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	the following statement assigns the address of the variable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to pointer variable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yPtr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2">
              <a:lnSpc>
                <a:spcPct val="95000"/>
              </a:lnSpc>
            </a:pP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yPtr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&amp;y; </a:t>
            </a:r>
            <a:r>
              <a:rPr lang="en-US" altLang="zh-TW" dirty="0">
                <a:solidFill>
                  <a:srgbClr val="00BF00"/>
                </a:solidFill>
                <a:latin typeface="Lucida Console" panose="020B0609040504020204" pitchFamily="49" charset="0"/>
              </a:rPr>
              <a:t>// assign address of y to </a:t>
            </a:r>
            <a:r>
              <a:rPr lang="en-US" altLang="zh-TW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yPtr</a:t>
            </a:r>
            <a:endParaRPr lang="en-US" altLang="zh-TW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43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C1F0D-3DE3-A34F-B9DA-C8BBE5816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46F1DA-970D-A143-B752-5D233D3E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Operator (cont’d)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B71EA-F677-F540-A336-374A02428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Assume the integer variable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stored at memory location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600000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pointer variable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yPtr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stored at memory location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500000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500" dirty="0">
                <a:solidFill>
                  <a:srgbClr val="0000FF"/>
                </a:solidFill>
                <a:latin typeface="LucidaSansTypewriter" pitchFamily="49" charset="0"/>
              </a:rPr>
              <a:t>*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 operator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, commonly referred to as the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indirection operator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dereferencing operator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, returns a synonym for the object to which its pointer operand points.</a:t>
            </a:r>
          </a:p>
          <a:p>
            <a:pPr lvl="1">
              <a:lnSpc>
                <a:spcPct val="95000"/>
              </a:lnSpc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Called </a:t>
            </a:r>
            <a:r>
              <a:rPr lang="en-US" altLang="zh-TW" sz="2100" dirty="0">
                <a:solidFill>
                  <a:srgbClr val="0000FF"/>
                </a:solidFill>
                <a:latin typeface="Times New Roman" panose="02020603050405020304" pitchFamily="18" charset="0"/>
              </a:rPr>
              <a:t>dereferencing a pointer</a:t>
            </a:r>
          </a:p>
          <a:p>
            <a:pPr>
              <a:lnSpc>
                <a:spcPct val="95000"/>
              </a:lnSpc>
            </a:pP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yPtr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 = 600000; *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yPtr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 = 5;</a:t>
            </a:r>
          </a:p>
          <a:p>
            <a:endParaRPr lang="zh-TW" altLang="en-US" dirty="0"/>
          </a:p>
          <a:p>
            <a:endParaRPr lang="en-US" dirty="0"/>
          </a:p>
        </p:txBody>
      </p:sp>
      <p:pic>
        <p:nvPicPr>
          <p:cNvPr id="5" name="Picture 1" descr="cpphtp7LOV_07slides_Page_08.png">
            <a:extLst>
              <a:ext uri="{FF2B5EF4-FFF2-40B4-BE49-F238E27FC236}">
                <a16:creationId xmlns:a16="http://schemas.microsoft.com/office/drawing/2014/main" id="{AB8C777E-1D18-3E46-97F0-EBC108F1A71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6483" r="21652" b="77604"/>
          <a:stretch/>
        </p:blipFill>
        <p:spPr bwMode="auto">
          <a:xfrm>
            <a:off x="522288" y="5068798"/>
            <a:ext cx="8164512" cy="106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2568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3127A7-AAB0-854C-A77F-33A49087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A137AC-0F10-2441-A156-790DFEFBE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8" name="Picture 1" descr="cpphtp7LOV_07slides_Page_13.png">
            <a:extLst>
              <a:ext uri="{FF2B5EF4-FFF2-40B4-BE49-F238E27FC236}">
                <a16:creationId xmlns:a16="http://schemas.microsoft.com/office/drawing/2014/main" id="{D33F6360-4407-684D-B412-F1E955938F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22690"/>
          <a:stretch>
            <a:fillRect/>
          </a:stretch>
        </p:blipFill>
        <p:spPr bwMode="auto">
          <a:xfrm>
            <a:off x="251520" y="1122212"/>
            <a:ext cx="7760795" cy="415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" descr="cpphtp7LOV_07slides_Page_14.png">
            <a:extLst>
              <a:ext uri="{FF2B5EF4-FFF2-40B4-BE49-F238E27FC236}">
                <a16:creationId xmlns:a16="http://schemas.microsoft.com/office/drawing/2014/main" id="{F66976B7-B53C-9149-A139-6AA38FCF36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0" r="19684" b="59642"/>
          <a:stretch>
            <a:fillRect/>
          </a:stretch>
        </p:blipFill>
        <p:spPr bwMode="auto">
          <a:xfrm>
            <a:off x="1319808" y="5173915"/>
            <a:ext cx="6300192" cy="158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7ECBF04-656B-134E-B162-8627843ECC8C}"/>
              </a:ext>
            </a:extLst>
          </p:cNvPr>
          <p:cNvSpPr/>
          <p:nvPr/>
        </p:nvSpPr>
        <p:spPr>
          <a:xfrm>
            <a:off x="1184850" y="1254795"/>
            <a:ext cx="2388476" cy="197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圓角矩形 7">
            <a:extLst>
              <a:ext uri="{FF2B5EF4-FFF2-40B4-BE49-F238E27FC236}">
                <a16:creationId xmlns:a16="http://schemas.microsoft.com/office/drawing/2014/main" id="{D05AAF7B-2BE5-D547-B741-7741DC514F16}"/>
              </a:ext>
            </a:extLst>
          </p:cNvPr>
          <p:cNvSpPr/>
          <p:nvPr/>
        </p:nvSpPr>
        <p:spPr>
          <a:xfrm>
            <a:off x="4625280" y="1404401"/>
            <a:ext cx="4267200" cy="990600"/>
          </a:xfrm>
          <a:prstGeom prst="roundRect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600" dirty="0">
                <a:solidFill>
                  <a:srgbClr val="800080"/>
                </a:solidFill>
                <a:latin typeface="Times New Roman" pitchFamily="18" charset="0"/>
                <a:ea typeface="新細明體" charset="-120"/>
              </a:rPr>
              <a:t>The </a:t>
            </a:r>
            <a:r>
              <a:rPr lang="en-US" altLang="zh-TW" sz="2600" dirty="0">
                <a:solidFill>
                  <a:srgbClr val="800080"/>
                </a:solidFill>
                <a:latin typeface="Lucida Console" pitchFamily="49" charset="0"/>
                <a:ea typeface="新細明體" charset="-120"/>
              </a:rPr>
              <a:t>&amp;</a:t>
            </a:r>
            <a:r>
              <a:rPr lang="en-US" altLang="zh-TW" sz="2600" dirty="0">
                <a:solidFill>
                  <a:srgbClr val="800080"/>
                </a:solidFill>
                <a:latin typeface="Times New Roman" pitchFamily="18" charset="0"/>
                <a:ea typeface="新細明體" charset="-120"/>
              </a:rPr>
              <a:t> and </a:t>
            </a:r>
            <a:r>
              <a:rPr lang="en-US" altLang="zh-TW" sz="2600" dirty="0">
                <a:solidFill>
                  <a:srgbClr val="800080"/>
                </a:solidFill>
                <a:latin typeface="Lucida Console" pitchFamily="49" charset="0"/>
                <a:ea typeface="新細明體" charset="-120"/>
              </a:rPr>
              <a:t>*</a:t>
            </a:r>
            <a:r>
              <a:rPr lang="en-US" altLang="zh-TW" sz="2600" dirty="0">
                <a:solidFill>
                  <a:srgbClr val="800080"/>
                </a:solidFill>
                <a:latin typeface="Times New Roman" pitchFamily="18" charset="0"/>
                <a:ea typeface="新細明體" charset="-120"/>
              </a:rPr>
              <a:t> operators are inverses of one another.</a:t>
            </a:r>
            <a:endParaRPr lang="zh-TW" altLang="en-US" sz="2600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740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5C80BE-8E09-784B-8CB3-3C8F4834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F4BD0D-F8D2-EA4F-8CD7-D21DD062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by Pointer (address)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25EC4-0FEF-1046-8B15-DC3C94E56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There are three ways in C++ to pass arguments to a function—pass-by-value,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pass-by-reference with reference arguments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pass-by-reference with pointer arguments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We explain pass-by-reference with pointer arguments (pass by pointer)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Pointers, like references, can be used to modify the variables in the caller or to pass pointers to large data objects to avoid the overhead of being passed by value.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In C++, you can use pointers and the indirection operator (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*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) to accomplish pass-by-reference.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748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6455</TotalTime>
  <Words>2303</Words>
  <Application>Microsoft Macintosh PowerPoint</Application>
  <PresentationFormat>On-screen Show (4:3)</PresentationFormat>
  <Paragraphs>299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LucidaSansTypewriter</vt:lpstr>
      <vt:lpstr>San Serif</vt:lpstr>
      <vt:lpstr>San Serif</vt:lpstr>
      <vt:lpstr>Sen sarif</vt:lpstr>
      <vt:lpstr>Arial</vt:lpstr>
      <vt:lpstr>Calibri</vt:lpstr>
      <vt:lpstr>Courier</vt:lpstr>
      <vt:lpstr>Courier New</vt:lpstr>
      <vt:lpstr>Lucida Console</vt:lpstr>
      <vt:lpstr>Times New Roman</vt:lpstr>
      <vt:lpstr>Wingdings</vt:lpstr>
      <vt:lpstr>Wingdings 3</vt:lpstr>
      <vt:lpstr>Office Theme</vt:lpstr>
      <vt:lpstr>Lecture 9: Pointer</vt:lpstr>
      <vt:lpstr>Learning Objective</vt:lpstr>
      <vt:lpstr>Introduction</vt:lpstr>
      <vt:lpstr>Declaring a Pointer</vt:lpstr>
      <vt:lpstr>Value of a Pointer</vt:lpstr>
      <vt:lpstr>Pointer Operator</vt:lpstr>
      <vt:lpstr>Pointer Operator (cont’d)</vt:lpstr>
      <vt:lpstr>Example</vt:lpstr>
      <vt:lpstr>Pass by Pointer (address)</vt:lpstr>
      <vt:lpstr>Recap: Call By Value</vt:lpstr>
      <vt:lpstr>How to do it with Call by Pointer?</vt:lpstr>
      <vt:lpstr>Using const with Pointer</vt:lpstr>
      <vt:lpstr>Example of const pointer</vt:lpstr>
      <vt:lpstr>Example of const pointer</vt:lpstr>
      <vt:lpstr>Pointer Expression and Arithmetic</vt:lpstr>
      <vt:lpstr>Pointer Expression and Arithmetic</vt:lpstr>
      <vt:lpstr>Pointer Expression and Arithmetic</vt:lpstr>
      <vt:lpstr>Pointer Expression and Arithmetic</vt:lpstr>
      <vt:lpstr>sizeof Operator</vt:lpstr>
      <vt:lpstr>Example</vt:lpstr>
      <vt:lpstr>sizeof Operator</vt:lpstr>
      <vt:lpstr>Bytes of Types</vt:lpstr>
      <vt:lpstr>Bytes of Types</vt:lpstr>
      <vt:lpstr>Relationship between Pointers and Array</vt:lpstr>
      <vt:lpstr>Relationship between Pointers and Array</vt:lpstr>
      <vt:lpstr>Relationship between Pointers and Array</vt:lpstr>
      <vt:lpstr>Relationship between Pointers and Array</vt:lpstr>
      <vt:lpstr>Relationship between Pointers and Array</vt:lpstr>
      <vt:lpstr>Relationship between Pointers and Array</vt:lpstr>
      <vt:lpstr>Pointer-based String</vt:lpstr>
      <vt:lpstr>Pointer-based String</vt:lpstr>
      <vt:lpstr>Memory Layout</vt:lpstr>
      <vt:lpstr>Stack</vt:lpstr>
      <vt:lpstr>Stack</vt:lpstr>
      <vt:lpstr>Compiled Code: Caller</vt:lpstr>
      <vt:lpstr>Compiled Code: Factorial Function</vt:lpstr>
      <vt:lpstr>Somewhere?</vt:lpstr>
      <vt:lpstr>Answer: a Stack</vt:lpstr>
      <vt:lpstr>Stack with Called Routine</vt:lpstr>
      <vt:lpstr>Stack</vt:lpstr>
      <vt:lpstr>Heap</vt:lpstr>
      <vt:lpstr>Allocate Memory from Heap</vt:lpstr>
      <vt:lpstr>Allocate Memory from Heap</vt:lpstr>
      <vt:lpstr>Heap in Modern Systems</vt:lpstr>
      <vt:lpstr>How to Detect Memory Leak?</vt:lpstr>
      <vt:lpstr>Summary</vt:lpstr>
      <vt:lpstr>LAB 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Tsung-Wei Huang</cp:lastModifiedBy>
  <cp:revision>617</cp:revision>
  <dcterms:created xsi:type="dcterms:W3CDTF">2020-01-09T06:22:26Z</dcterms:created>
  <dcterms:modified xsi:type="dcterms:W3CDTF">2021-11-11T22:37:47Z</dcterms:modified>
</cp:coreProperties>
</file>